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8"/>
  </p:notesMasterIdLst>
  <p:handoutMasterIdLst>
    <p:handoutMasterId r:id="rId9"/>
  </p:handoutMasterIdLst>
  <p:sldIdLst>
    <p:sldId id="285" r:id="rId2"/>
    <p:sldId id="287" r:id="rId3"/>
    <p:sldId id="288" r:id="rId4"/>
    <p:sldId id="289" r:id="rId5"/>
    <p:sldId id="290" r:id="rId6"/>
    <p:sldId id="291" r:id="rId7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 snapToGrid="0">
      <p:cViewPr varScale="1">
        <p:scale>
          <a:sx n="43" d="100"/>
          <a:sy n="43" d="100"/>
        </p:scale>
        <p:origin x="-8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4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C9AE-31B2-48C8-8D37-128C700846DB}" type="datetimeFigureOut">
              <a:rPr lang="en-IN" smtClean="0"/>
              <a:pPr/>
              <a:t>30-07-2023</a:t>
            </a:fld>
            <a:endParaRPr lang="en-IN"/>
          </a:p>
        </p:txBody>
      </p:sp>
      <p:sp>
        <p:nvSpPr>
          <p:cNvPr id="1048705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6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E5B9-A785-461C-819A-BD6B36F32FA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698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699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700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701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702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91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92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4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Google Shape;18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F9B8D547-C123-433E-850F-7F277B4D6988}" type="datetime1">
              <a:rPr lang="en-US" smtClean="0"/>
              <a:t>7/30/2023</a:t>
            </a:fld>
            <a:endParaRPr lang="en-US" smtClean="0"/>
          </a:p>
        </p:txBody>
      </p:sp>
      <p:sp>
        <p:nvSpPr>
          <p:cNvPr id="1048582" name="Google Shape;19;p1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Technological Impact in Banking Operations / Banking Technology Management / Mrs.M.Viveka / Assistant Professor/ B.Com IT</a:t>
            </a:r>
            <a:endParaRPr lang="en-US" smtClean="0"/>
          </a:p>
        </p:txBody>
      </p:sp>
      <p:sp>
        <p:nvSpPr>
          <p:cNvPr id="1048583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Google Shape;34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77" name="Google Shape;35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8678" name="Google Shape;36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580FF103-0EB4-4D35-AA92-C6C9D3D83EB2}" type="datetime1">
              <a:rPr lang="en-US" smtClean="0"/>
              <a:t>7/30/2023</a:t>
            </a:fld>
            <a:endParaRPr lang="en-US" smtClean="0"/>
          </a:p>
        </p:txBody>
      </p:sp>
      <p:sp>
        <p:nvSpPr>
          <p:cNvPr id="1048679" name="Google Shape;37;p17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Technological Impact in Banking Operations / Banking Technology Management / Mrs.M.Viveka / Assistant Professor/ B.Com IT</a:t>
            </a:r>
            <a:endParaRPr lang="en-US" smtClean="0"/>
          </a:p>
        </p:txBody>
      </p:sp>
      <p:sp>
        <p:nvSpPr>
          <p:cNvPr id="1048680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Google Shape;40;p18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82" name="Google Shape;4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48683" name="Google Shape;42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48684" name="Google Shape;43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B41B85BA-49A9-4045-972A-AB6BAE7ECD53}" type="datetime1">
              <a:rPr lang="en-US" smtClean="0"/>
              <a:t>7/30/2023</a:t>
            </a:fld>
            <a:endParaRPr lang="en-US" smtClean="0"/>
          </a:p>
        </p:txBody>
      </p:sp>
      <p:sp>
        <p:nvSpPr>
          <p:cNvPr id="1048685" name="Google Shape;44;p18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Technological Impact in Banking Operations / Banking Technology Management / Mrs.M.Viveka / Assistant Professor/ B.Com IT</a:t>
            </a:r>
            <a:endParaRPr lang="en-US" smtClean="0"/>
          </a:p>
        </p:txBody>
      </p:sp>
      <p:sp>
        <p:nvSpPr>
          <p:cNvPr id="1048686" name="Google Shape;45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Google Shape;47;p19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8649" name="Google Shape;49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48650" name="Google Shape;50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8651" name="Google Shape;51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48652" name="Google Shape;52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4EEDF22A-A981-4E8C-8E3F-25A76DC57922}" type="datetime1">
              <a:rPr lang="en-US" smtClean="0"/>
              <a:t>7/30/2023</a:t>
            </a:fld>
            <a:endParaRPr lang="en-US" smtClean="0"/>
          </a:p>
        </p:txBody>
      </p:sp>
      <p:sp>
        <p:nvSpPr>
          <p:cNvPr id="10486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Technological Impact in Banking Operations / Banking Technology Management / Mrs.M.Viveka / Assistant Professor/ B.Com IT</a:t>
            </a:r>
            <a:endParaRPr lang="en-US" smtClean="0"/>
          </a:p>
        </p:txBody>
      </p:sp>
      <p:sp>
        <p:nvSpPr>
          <p:cNvPr id="10486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Google Shape;56;p20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88" name="Google Shape;57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67D86D7B-DFDA-4474-98C3-3BB856426DF8}" type="datetime1">
              <a:rPr lang="en-US" smtClean="0"/>
              <a:t>7/30/2023</a:t>
            </a:fld>
            <a:endParaRPr lang="en-US" smtClean="0"/>
          </a:p>
        </p:txBody>
      </p:sp>
      <p:sp>
        <p:nvSpPr>
          <p:cNvPr id="1048689" name="Google Shape;58;p2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Technological Impact in Banking Operations / Banking Technology Management / Mrs.M.Viveka / Assistant Professor/ B.Com IT</a:t>
            </a:r>
            <a:endParaRPr lang="en-US" smtClean="0"/>
          </a:p>
        </p:txBody>
      </p:sp>
      <p:sp>
        <p:nvSpPr>
          <p:cNvPr id="1048690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Google Shape;61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92" name="Google Shape;62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48693" name="Google Shape;63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48694" name="Google Shape;64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3AE2D333-F07B-4C83-9646-20E2CB98C205}" type="datetime1">
              <a:rPr lang="en-US" smtClean="0"/>
              <a:t>7/30/2023</a:t>
            </a:fld>
            <a:endParaRPr lang="en-US" smtClean="0"/>
          </a:p>
        </p:txBody>
      </p:sp>
      <p:sp>
        <p:nvSpPr>
          <p:cNvPr id="1048695" name="Google Shape;65;p21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Technological Impact in Banking Operations / Banking Technology Management / Mrs.M.Viveka / Assistant Professor/ B.Com IT</a:t>
            </a:r>
            <a:endParaRPr lang="en-US" smtClean="0"/>
          </a:p>
        </p:txBody>
      </p:sp>
      <p:sp>
        <p:nvSpPr>
          <p:cNvPr id="104869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Google Shape;68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61" name="Google Shape;69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662" name="Google Shape;70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48663" name="Google Shape;71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7BF16F6D-680F-4C32-805B-25DF17A76DD2}" type="datetime1">
              <a:rPr lang="en-US" smtClean="0"/>
              <a:t>7/30/2023</a:t>
            </a:fld>
            <a:endParaRPr lang="en-US" smtClean="0"/>
          </a:p>
        </p:txBody>
      </p:sp>
      <p:sp>
        <p:nvSpPr>
          <p:cNvPr id="1048664" name="Google Shape;72;p2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Technological Impact in Banking Operations / Banking Technology Management / Mrs.M.Viveka / Assistant Professor/ B.Com IT</a:t>
            </a:r>
            <a:endParaRPr lang="en-US" smtClean="0"/>
          </a:p>
        </p:txBody>
      </p:sp>
      <p:sp>
        <p:nvSpPr>
          <p:cNvPr id="1048665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Google Shape;75;p2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67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5924550" y="-3181350"/>
            <a:ext cx="7048500" cy="16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>
            <a:endParaRPr/>
          </a:p>
        </p:txBody>
      </p:sp>
      <p:sp>
        <p:nvSpPr>
          <p:cNvPr id="1048668" name="Google Shape;77;p2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51BFC8F8-7CA6-41FB-A471-53BF4EC27C9B}" type="datetime1">
              <a:rPr lang="en-US" smtClean="0"/>
              <a:t>7/30/2023</a:t>
            </a:fld>
            <a:endParaRPr lang="en-US" smtClean="0"/>
          </a:p>
        </p:txBody>
      </p:sp>
      <p:sp>
        <p:nvSpPr>
          <p:cNvPr id="1048669" name="Google Shape;78;p2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Technological Impact in Banking Operations / Banking Technology Management / Mrs.M.Viveka / Assistant Professor/ B.Com IT</a:t>
            </a:r>
            <a:endParaRPr lang="en-US" smtClean="0"/>
          </a:p>
        </p:txBody>
      </p:sp>
      <p:sp>
        <p:nvSpPr>
          <p:cNvPr id="1048670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Google Shape;81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8656" name="Google Shape;82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>
            <a:endParaRPr/>
          </a:p>
        </p:txBody>
      </p:sp>
      <p:sp>
        <p:nvSpPr>
          <p:cNvPr id="1048657" name="Google Shape;83;p2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fld id="{3C60D879-4868-4000-A86E-434C18D89EB7}" type="datetime1">
              <a:rPr lang="en-US" smtClean="0"/>
              <a:t>7/30/2023</a:t>
            </a:fld>
            <a:endParaRPr lang="en-US" smtClean="0"/>
          </a:p>
        </p:txBody>
      </p:sp>
      <p:sp>
        <p:nvSpPr>
          <p:cNvPr id="1048658" name="Google Shape;84;p2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r>
              <a:rPr lang="en-US" smtClean="0"/>
              <a:t>Technological Impact in Banking Operations / Banking Technology Management / Mrs.M.Viveka / Assistant Professor/ B.Com IT</a:t>
            </a:r>
            <a:endParaRPr lang="en-US" smtClean="0"/>
          </a:p>
        </p:txBody>
      </p:sp>
      <p:sp>
        <p:nvSpPr>
          <p:cNvPr id="1048659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</a:lvl1pPr>
            <a:lvl2pPr marL="0" lvl="1" indent="0" algn="r">
              <a:spcBef>
                <a:spcPts val="0"/>
              </a:spcBef>
              <a:buNone/>
            </a:lvl2pPr>
            <a:lvl3pPr marL="0" lvl="2" indent="0" algn="r">
              <a:spcBef>
                <a:spcPts val="0"/>
              </a:spcBef>
              <a:buNone/>
            </a:lvl3pPr>
            <a:lvl4pPr marL="0" lvl="3" indent="0" algn="r">
              <a:spcBef>
                <a:spcPts val="0"/>
              </a:spcBef>
              <a:buNone/>
            </a:lvl4pPr>
            <a:lvl5pPr marL="0" lvl="4" indent="0" algn="r">
              <a:spcBef>
                <a:spcPts val="0"/>
              </a:spcBef>
              <a:buNone/>
            </a:lvl5pPr>
            <a:lvl6pPr marL="0" lvl="5" indent="0" algn="r">
              <a:spcBef>
                <a:spcPts val="0"/>
              </a:spcBef>
              <a:buNone/>
            </a:lvl6pPr>
            <a:lvl7pPr marL="0" lvl="6" indent="0" algn="r">
              <a:spcBef>
                <a:spcPts val="0"/>
              </a:spcBef>
              <a:buNone/>
            </a:lvl7pPr>
            <a:lvl8pPr marL="0" lvl="7" indent="0" algn="r">
              <a:spcBef>
                <a:spcPts val="0"/>
              </a:spcBef>
              <a:buNone/>
            </a:lvl8pPr>
            <a:lvl9pPr marL="0" lvl="8" indent="0" algn="r">
              <a:spcBef>
                <a:spcPts val="0"/>
              </a:spcBef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10;p1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48577" name="Google Shape;11;p13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8578" name="Google Shape;12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E75EDF1-9779-4446-9CFD-1B8FD75052E2}" type="datetime1">
              <a:rPr lang="en-US" smtClean="0"/>
              <a:t>7/30/2023</a:t>
            </a:fld>
            <a:endParaRPr lang="en-US" smtClean="0"/>
          </a:p>
        </p:txBody>
      </p:sp>
      <p:sp>
        <p:nvSpPr>
          <p:cNvPr id="1048579" name="Google Shape;13;p1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Technological Impact in Banking Operations / Banking Technology Management / Mrs.M.Viveka / Assistant Professor/ B.Com IT</a:t>
            </a:r>
            <a:endParaRPr lang="en-US" smtClean="0"/>
          </a:p>
        </p:txBody>
      </p:sp>
      <p:sp>
        <p:nvSpPr>
          <p:cNvPr id="1048580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544800" y="9412942"/>
            <a:ext cx="2330824" cy="591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r>
              <a:rPr lang="en-US" dirty="0" smtClean="0"/>
              <a:t> / 10</a:t>
            </a:r>
          </a:p>
          <a:p>
            <a:endParaRPr lang="en-US" dirty="0"/>
          </a:p>
        </p:txBody>
      </p:sp>
      <p:pic>
        <p:nvPicPr>
          <p:cNvPr id="2097152" name="Google Shape;15;p13"/>
          <p:cNvPicPr preferRelativeResize="0">
            <a:picLocks/>
          </p:cNvPicPr>
          <p:nvPr/>
        </p:nvPicPr>
        <p:blipFill rotWithShape="1">
          <a:blip r:embed="rId11">
            <a:alphaModFix/>
          </a:blip>
          <a:srcRect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3" name="Picture 2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</p:sldLayoutIdLst>
  <p:hf sldNum="0"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Freeform 3"/>
          <p:cNvSpPr/>
          <p:nvPr/>
        </p:nvSpPr>
        <p:spPr>
          <a:xfrm>
            <a:off x="0" y="0"/>
            <a:ext cx="15615138" cy="10285344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>
              <a:alpha val="80000"/>
            </a:srgbClr>
          </a:solidFill>
        </p:spPr>
      </p:sp>
      <p:sp>
        <p:nvSpPr>
          <p:cNvPr id="1048585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86" name="Google Shape;93;p1"/>
          <p:cNvSpPr/>
          <p:nvPr/>
        </p:nvSpPr>
        <p:spPr>
          <a:xfrm>
            <a:off x="1588239" y="0"/>
            <a:ext cx="14120038" cy="48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400" b="1" dirty="0" err="1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Dr.</a:t>
            </a:r>
            <a:r>
              <a:rPr lang="en-IN" sz="34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SNS RAJALAKSHMI COLLEGE OF ARTS &amp; SCIENCE (Autonomous)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Coimbatore -641049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28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Accredited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by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NAAC(Cycle–III) with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‘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A+’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Grade</a:t>
            </a:r>
            <a:endParaRPr dirty="0"/>
          </a:p>
          <a:p>
            <a:pPr lvl="0" algn="ctr"/>
            <a:r>
              <a:rPr lang="en-US" sz="2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(Recognized by UGC,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Approved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by AICTE,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New Delhi and </a:t>
            </a:r>
            <a:r>
              <a:rPr lang="en-US" sz="2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lvl="0" algn="ctr"/>
            <a:r>
              <a:rPr lang="en-US" sz="2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Affiliated to Bharathiar University, Coimbatore) </a:t>
            </a:r>
          </a:p>
          <a:p>
            <a:pPr lvl="0" algn="ctr"/>
            <a:endParaRPr lang="en-US" sz="2400" b="1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endParaRPr lang="en-US" sz="2400" b="1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 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OF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COMMERCE WITH IT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587" name="Google Shape;94;p1"/>
          <p:cNvSpPr/>
          <p:nvPr/>
        </p:nvSpPr>
        <p:spPr>
          <a:xfrm>
            <a:off x="2146851" y="4552951"/>
            <a:ext cx="12159699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algn="ctr"/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</a:t>
            </a:r>
            <a:r>
              <a:rPr lang="en-US" sz="36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CODE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21UCI509</a:t>
            </a:r>
          </a:p>
          <a:p>
            <a:pPr algn="ctr"/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Banking Technology Management</a:t>
            </a:r>
            <a:endParaRPr sz="3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III YEAR / V SEMESTER</a:t>
            </a:r>
            <a:endParaRPr lang="en-US" sz="32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algn="ctr"/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Unit </a:t>
            </a:r>
            <a:r>
              <a:rPr lang="en-US" sz="3600" b="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1</a:t>
            </a:r>
            <a:endParaRPr lang="en-US"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  <a:p>
            <a:pPr algn="ctr"/>
            <a:r>
              <a:rPr lang="en-US" sz="3600" b="0" i="0" u="none" strike="noStrike" cap="none" dirty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Topic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4:</a:t>
            </a:r>
            <a:r>
              <a:rPr lang="en-US" sz="360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 Technological Impact in Banking Operations</a:t>
            </a:r>
            <a:endParaRPr sz="3600" b="0" i="0" u="none" strike="noStrike" cap="none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</p:txBody>
      </p:sp>
      <p:pic>
        <p:nvPicPr>
          <p:cNvPr id="2097154" name="Google Shape;15;p13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0" y="425302"/>
            <a:ext cx="1553581" cy="93322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8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CBC7CF0-C5B0-4104-AD65-B0E561EAE82F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1048589" name="Footer Placeholder 1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Technological Impact in Banking Operations / Banking Technology Management / Mrs.M.Viveka / Assistant Professor/ B.Com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8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09" name="Google Shape;101;p2"/>
          <p:cNvSpPr/>
          <p:nvPr/>
        </p:nvSpPr>
        <p:spPr>
          <a:xfrm>
            <a:off x="4457700" y="514351"/>
            <a:ext cx="10150398" cy="15696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4800" b="1" dirty="0" smtClean="0"/>
              <a:t>Technological Impact in Banking Operations</a:t>
            </a:r>
            <a:endParaRPr lang="en-IN" sz="4500" b="1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1FF4074-FF47-4D28-B112-D96F8652A95C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2856571" y="9611422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Technological Impact in Banking Operations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1182029" y="2274849"/>
            <a:ext cx="16548410" cy="6191118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  <a:cs typeface="Times New Roman" pitchFamily="18" charset="0"/>
              </a:rPr>
              <a:t> Banking is the backbone of the economy for any </a:t>
            </a:r>
            <a:r>
              <a:rPr lang="en-US" sz="4400" dirty="0" smtClean="0">
                <a:latin typeface="Book Antiqua" pitchFamily="18" charset="0"/>
                <a:cs typeface="Times New Roman" pitchFamily="18" charset="0"/>
              </a:rPr>
              <a:t>country.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  <a:cs typeface="Times New Roman" pitchFamily="18" charset="0"/>
              </a:rPr>
              <a:t>The banking industry of India is prolife rating along with increased customers base due to the improved and innovative IT support which have made the operations faster</a:t>
            </a:r>
            <a:r>
              <a:rPr lang="en-US" sz="4400" dirty="0" smtClean="0">
                <a:latin typeface="Book Antiqua" pitchFamily="18" charset="0"/>
                <a:cs typeface="Times New Roman" pitchFamily="18" charset="0"/>
              </a:rPr>
              <a:t>.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  <a:cs typeface="Times New Roman" pitchFamily="18" charset="0"/>
              </a:rPr>
              <a:t>The banking sector is going through a rapid transformation to meet the competition and challenges of the time. </a:t>
            </a:r>
            <a:endParaRPr lang="en-US" sz="4400" dirty="0" smtClean="0">
              <a:latin typeface="Book Antiqua" pitchFamily="18" charset="0"/>
              <a:cs typeface="Times New Roman" pitchFamily="18" charset="0"/>
            </a:endParaRP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  <a:cs typeface="Times New Roman" pitchFamily="18" charset="0"/>
              </a:rPr>
              <a:t>With the latest devices, technology has provided a new framework for the banking sector to cut the cost of global fund transfer.</a:t>
            </a:r>
            <a:endParaRPr lang="en-US" sz="4400" dirty="0" smtClean="0"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727045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9" name="Google Shape;101;p2"/>
          <p:cNvSpPr/>
          <p:nvPr/>
        </p:nvSpPr>
        <p:spPr>
          <a:xfrm>
            <a:off x="4457700" y="514351"/>
            <a:ext cx="10150398" cy="15696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4800" b="1" dirty="0" smtClean="0"/>
              <a:t>IT devices used in the Banking Sector</a:t>
            </a:r>
            <a:endParaRPr lang="en-IN" sz="4500" b="1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>
          <a:xfrm>
            <a:off x="7880052" y="9639300"/>
            <a:ext cx="2133600" cy="365125"/>
          </a:xfrm>
        </p:spPr>
        <p:txBody>
          <a:bodyPr/>
          <a:lstStyle/>
          <a:p>
            <a:fld id="{CDAED2EE-C7F7-4162-AFF3-2A00B333BEAC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10127023" y="9611422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Technological Impact in Banking Operations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535260" y="2810084"/>
            <a:ext cx="16860644" cy="6319359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Electronic Payment and Settlement </a:t>
            </a:r>
            <a:r>
              <a:rPr lang="en-US" sz="4400" dirty="0" smtClean="0">
                <a:latin typeface="Book Antiqua" pitchFamily="18" charset="0"/>
              </a:rPr>
              <a:t>System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MICR </a:t>
            </a:r>
            <a:r>
              <a:rPr lang="en-US" sz="4400" dirty="0" smtClean="0">
                <a:latin typeface="Book Antiqua" pitchFamily="18" charset="0"/>
              </a:rPr>
              <a:t>Technology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Electronic Fund Transfer (EFT)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ATM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Phone Banking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Internet Banking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CTS  </a:t>
            </a:r>
            <a:r>
              <a:rPr lang="en-US" sz="4400" dirty="0" smtClean="0">
                <a:latin typeface="Book Antiqua" pitchFamily="18" charset="0"/>
              </a:rPr>
              <a:t>- </a:t>
            </a:r>
            <a:r>
              <a:rPr lang="en-US" sz="4400" dirty="0" err="1" smtClean="0">
                <a:latin typeface="Book Antiqua" pitchFamily="18" charset="0"/>
              </a:rPr>
              <a:t>Cheque</a:t>
            </a:r>
            <a:r>
              <a:rPr lang="en-US" sz="4400" dirty="0" smtClean="0">
                <a:latin typeface="Book Antiqua" pitchFamily="18" charset="0"/>
              </a:rPr>
              <a:t> Truncation </a:t>
            </a:r>
            <a:r>
              <a:rPr lang="en-US" sz="4400" dirty="0" smtClean="0">
                <a:latin typeface="Book Antiqua" pitchFamily="18" charset="0"/>
              </a:rPr>
              <a:t>System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RTGS / NEFT</a:t>
            </a:r>
          </a:p>
          <a:p>
            <a:pPr marL="19050">
              <a:spcBef>
                <a:spcPts val="158"/>
              </a:spcBef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</a:t>
            </a:r>
            <a:r>
              <a:rPr lang="en-US" sz="4400" dirty="0" smtClean="0">
                <a:latin typeface="Book Antiqua" pitchFamily="18" charset="0"/>
              </a:rPr>
              <a:t>CBS – Core Banking Solutions</a:t>
            </a:r>
            <a:endParaRPr lang="en-US" sz="4400" dirty="0" smtClean="0">
              <a:latin typeface="Book Antiqua" pitchFamily="18" charset="0"/>
            </a:endParaRPr>
          </a:p>
        </p:txBody>
      </p:sp>
      <p:sp>
        <p:nvSpPr>
          <p:cNvPr id="9" name="Google Shape;100;p2"/>
          <p:cNvSpPr/>
          <p:nvPr/>
        </p:nvSpPr>
        <p:spPr>
          <a:xfrm flipH="1">
            <a:off x="17730640" y="1989564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2230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8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C78CF6-2778-482D-93AE-ADA60B8886A3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2856571" y="9611422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Technological Impact in Banking Operations / Banking Technology Management / Mrs.M.Viveka / Assistant Professor/ B.Com IT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26633" y="1426332"/>
            <a:ext cx="1659301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</a:pPr>
            <a:r>
              <a:rPr lang="en-US" sz="4000" b="1" dirty="0" smtClean="0">
                <a:latin typeface="Book Antiqua" pitchFamily="18" charset="0"/>
              </a:rPr>
              <a:t>Positive impact of technology on banking sector :-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 smtClean="0">
                <a:latin typeface="Book Antiqua" pitchFamily="18" charset="0"/>
              </a:rPr>
              <a:t>The biggest revolution came in banks is Digitization.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 smtClean="0">
                <a:latin typeface="Book Antiqua" pitchFamily="18" charset="0"/>
              </a:rPr>
              <a:t>Banking process is faster than before and more reliable. </a:t>
            </a:r>
            <a:endParaRPr lang="en-US" sz="4000" dirty="0" smtClean="0">
              <a:latin typeface="Book Antiqua" pitchFamily="18" charset="0"/>
            </a:endParaRP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 smtClean="0">
                <a:latin typeface="Book Antiqua" pitchFamily="18" charset="0"/>
              </a:rPr>
              <a:t>Maintenance </a:t>
            </a:r>
            <a:r>
              <a:rPr lang="en-US" sz="4000" dirty="0" smtClean="0">
                <a:latin typeface="Book Antiqua" pitchFamily="18" charset="0"/>
              </a:rPr>
              <a:t>and retrieval of documents and records have become much faster and easier.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 smtClean="0">
                <a:latin typeface="Book Antiqua" pitchFamily="18" charset="0"/>
              </a:rPr>
              <a:t>Computerized banking also improves the core banking system. 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 smtClean="0">
                <a:latin typeface="Book Antiqua" pitchFamily="18" charset="0"/>
              </a:rPr>
              <a:t>Innovation </a:t>
            </a:r>
            <a:r>
              <a:rPr lang="en-US" sz="4000" dirty="0" smtClean="0">
                <a:latin typeface="Book Antiqua" pitchFamily="18" charset="0"/>
              </a:rPr>
              <a:t>of MICR </a:t>
            </a:r>
            <a:r>
              <a:rPr lang="en-US" sz="4000" dirty="0" err="1" smtClean="0">
                <a:latin typeface="Book Antiqua" pitchFamily="18" charset="0"/>
              </a:rPr>
              <a:t>cheque</a:t>
            </a:r>
            <a:r>
              <a:rPr lang="en-US" sz="4000" dirty="0" smtClean="0">
                <a:latin typeface="Book Antiqua" pitchFamily="18" charset="0"/>
              </a:rPr>
              <a:t> processing system, the processing of </a:t>
            </a:r>
            <a:r>
              <a:rPr lang="en-US" sz="4000" dirty="0" err="1" smtClean="0">
                <a:latin typeface="Book Antiqua" pitchFamily="18" charset="0"/>
              </a:rPr>
              <a:t>cheques</a:t>
            </a:r>
            <a:r>
              <a:rPr lang="en-US" sz="4000" dirty="0" smtClean="0">
                <a:latin typeface="Book Antiqua" pitchFamily="18" charset="0"/>
              </a:rPr>
              <a:t> becomes more faster and efficient </a:t>
            </a:r>
            <a:r>
              <a:rPr lang="en-US" sz="4000" dirty="0" smtClean="0">
                <a:latin typeface="Book Antiqua" pitchFamily="18" charset="0"/>
              </a:rPr>
              <a:t>than </a:t>
            </a:r>
            <a:r>
              <a:rPr lang="en-US" sz="4000" dirty="0" smtClean="0">
                <a:latin typeface="Book Antiqua" pitchFamily="18" charset="0"/>
              </a:rPr>
              <a:t>before.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 smtClean="0">
                <a:latin typeface="Book Antiqua" pitchFamily="18" charset="0"/>
              </a:rPr>
              <a:t>USSD (Unstructured supplementary service data</a:t>
            </a:r>
            <a:r>
              <a:rPr lang="en-US" sz="4000" dirty="0" smtClean="0">
                <a:latin typeface="Book Antiqua" pitchFamily="18" charset="0"/>
              </a:rPr>
              <a:t>)</a:t>
            </a:r>
            <a:endParaRPr lang="en-US" sz="4000" dirty="0" smtClean="0">
              <a:latin typeface="Book Antiqua" pitchFamily="18" charset="0"/>
            </a:endParaRP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 smtClean="0">
                <a:latin typeface="Book Antiqua" pitchFamily="18" charset="0"/>
              </a:rPr>
              <a:t>Internet </a:t>
            </a:r>
            <a:r>
              <a:rPr lang="en-US" sz="4000" dirty="0" smtClean="0">
                <a:latin typeface="Book Antiqua" pitchFamily="18" charset="0"/>
              </a:rPr>
              <a:t>Banking was </a:t>
            </a:r>
            <a:r>
              <a:rPr lang="en-US" sz="4000" dirty="0" smtClean="0">
                <a:latin typeface="Book Antiqua" pitchFamily="18" charset="0"/>
              </a:rPr>
              <a:t>developed, every </a:t>
            </a:r>
            <a:r>
              <a:rPr lang="en-US" sz="4000" dirty="0" smtClean="0">
                <a:latin typeface="Book Antiqua" pitchFamily="18" charset="0"/>
              </a:rPr>
              <a:t>transaction details and inquiries can be performed online without visiting the bank.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 smtClean="0">
                <a:latin typeface="Book Antiqua" pitchFamily="18" charset="0"/>
              </a:rPr>
              <a:t>It offered more transparency in transactions</a:t>
            </a:r>
            <a:r>
              <a:rPr lang="en-US" sz="4000" dirty="0" smtClean="0">
                <a:latin typeface="Book Antiqua" pitchFamily="18" charset="0"/>
              </a:rPr>
              <a:t>.</a:t>
            </a:r>
            <a:endParaRPr lang="en-US" sz="4000" dirty="0" smtClean="0">
              <a:latin typeface="Book Antiqua" pitchFamily="18" charset="0"/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727045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>
          <a:xfrm>
            <a:off x="7880052" y="9639300"/>
            <a:ext cx="2133600" cy="365125"/>
          </a:xfrm>
        </p:spPr>
        <p:txBody>
          <a:bodyPr/>
          <a:lstStyle/>
          <a:p>
            <a:fld id="{1B106031-04D2-45CA-9180-6130D8FA6871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10127023" y="9611422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Technological Impact in Banking Operations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512957" y="1672686"/>
            <a:ext cx="16860644" cy="6791283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 Technology also leads to competition among the banks which eventually provides better services to people.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The scope of frauds in banks is being minimized through the use of passwords, double authentication in online banking.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With introduction of mobile banking, one can access their bank from anywhere-anytime. Everything is one quick tap away.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>
                <a:latin typeface="Book Antiqua" pitchFamily="18" charset="0"/>
              </a:rPr>
              <a:t>To facilitates better services, Banks have introduced Automated Banking Services Solution like Cash Deposit Machine, </a:t>
            </a:r>
            <a:r>
              <a:rPr lang="en-US" sz="4400" dirty="0" err="1" smtClean="0">
                <a:latin typeface="Book Antiqua" pitchFamily="18" charset="0"/>
              </a:rPr>
              <a:t>Cheque</a:t>
            </a:r>
            <a:r>
              <a:rPr lang="en-US" sz="4400" dirty="0" smtClean="0">
                <a:latin typeface="Book Antiqua" pitchFamily="18" charset="0"/>
              </a:rPr>
              <a:t> Deposit Machine, Passbook Printing Machine through these service have become easier</a:t>
            </a:r>
            <a:r>
              <a:rPr lang="en-US" sz="4400" dirty="0" smtClean="0">
                <a:latin typeface="Book Antiqua" pitchFamily="18" charset="0"/>
              </a:rPr>
              <a:t>.</a:t>
            </a:r>
            <a:endParaRPr lang="en-US" sz="4400" dirty="0" smtClean="0">
              <a:latin typeface="Book Antiqua" pitchFamily="18" charset="0"/>
            </a:endParaRPr>
          </a:p>
        </p:txBody>
      </p:sp>
      <p:sp>
        <p:nvSpPr>
          <p:cNvPr id="9" name="Google Shape;100;p2"/>
          <p:cNvSpPr/>
          <p:nvPr/>
        </p:nvSpPr>
        <p:spPr>
          <a:xfrm flipH="1">
            <a:off x="17730640" y="1989564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Freeform 3"/>
          <p:cNvSpPr/>
          <p:nvPr/>
        </p:nvSpPr>
        <p:spPr>
          <a:xfrm>
            <a:off x="22302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48608" name="Google Shape;100;p2"/>
          <p:cNvSpPr/>
          <p:nvPr/>
        </p:nvSpPr>
        <p:spPr>
          <a:xfrm flipH="1">
            <a:off x="446281" y="2257193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0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6DD7EE9-4923-48B3-9E70-CBD1C2D8C530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1048611" name="Footer Placeholder 11"/>
          <p:cNvSpPr>
            <a:spLocks noGrp="1"/>
          </p:cNvSpPr>
          <p:nvPr>
            <p:ph type="ftr" idx="11"/>
          </p:nvPr>
        </p:nvSpPr>
        <p:spPr>
          <a:xfrm>
            <a:off x="1942189" y="9767536"/>
            <a:ext cx="7982414" cy="357768"/>
          </a:xfrm>
        </p:spPr>
        <p:txBody>
          <a:bodyPr/>
          <a:lstStyle/>
          <a:p>
            <a:pPr algn="l"/>
            <a:r>
              <a:rPr lang="en-US" smtClean="0"/>
              <a:t>Technological Impact in Banking Operations / Banking Technology Management / Mrs.M.Viveka / Assistant Professor/ B.Com IT</a:t>
            </a:r>
            <a:endParaRPr lang="en-US" dirty="0"/>
          </a:p>
        </p:txBody>
      </p:sp>
      <p:sp>
        <p:nvSpPr>
          <p:cNvPr id="8" name="object 3"/>
          <p:cNvSpPr txBox="1"/>
          <p:nvPr/>
        </p:nvSpPr>
        <p:spPr>
          <a:xfrm>
            <a:off x="892096" y="2007218"/>
            <a:ext cx="16838343" cy="4759957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>
              <a:buClr>
                <a:srgbClr val="92D050"/>
              </a:buClr>
            </a:pPr>
            <a:r>
              <a:rPr lang="en-US" sz="4400" b="1" dirty="0" smtClean="0"/>
              <a:t>Negative </a:t>
            </a:r>
            <a:r>
              <a:rPr lang="en-US" sz="4400" b="1" dirty="0" smtClean="0"/>
              <a:t>impact of technology on banking sector :-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/>
              <a:t>The biggest negative impact of technology is loss of Jobs as automation has replaced number of jobs in banking sector.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/>
              <a:t>Through technology comes the threat of Cyber Attack, a loophole in the system, millions of data can be lost in the blink of an eye.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400" dirty="0" smtClean="0"/>
              <a:t>These technologies consumes less time, it also sometimes makes people careless-which causes loss of personal </a:t>
            </a:r>
            <a:r>
              <a:rPr lang="en-US" sz="4400" dirty="0" smtClean="0"/>
              <a:t>details.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303</Words>
  <Application>Microsoft Office PowerPoint</Application>
  <PresentationFormat>Custom</PresentationFormat>
  <Paragraphs>69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Viveka</cp:lastModifiedBy>
  <cp:revision>67</cp:revision>
  <dcterms:created xsi:type="dcterms:W3CDTF">2006-08-15T13:00:00Z</dcterms:created>
  <dcterms:modified xsi:type="dcterms:W3CDTF">2023-07-30T16:31:56Z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856856d92e704a578535e27bdd71590b</vt:lpwstr>
  </property>
</Properties>
</file>